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81" r:id="rId2"/>
    <p:sldId id="272" r:id="rId3"/>
    <p:sldId id="270" r:id="rId4"/>
    <p:sldId id="273" r:id="rId5"/>
    <p:sldId id="257" r:id="rId6"/>
    <p:sldId id="259" r:id="rId7"/>
    <p:sldId id="274" r:id="rId8"/>
    <p:sldId id="261" r:id="rId9"/>
    <p:sldId id="275" r:id="rId10"/>
    <p:sldId id="262" r:id="rId11"/>
    <p:sldId id="278" r:id="rId12"/>
    <p:sldId id="271" r:id="rId13"/>
    <p:sldId id="258" r:id="rId14"/>
    <p:sldId id="280" r:id="rId15"/>
    <p:sldId id="263" r:id="rId16"/>
    <p:sldId id="277" r:id="rId17"/>
    <p:sldId id="276" r:id="rId18"/>
    <p:sldId id="265" r:id="rId19"/>
    <p:sldId id="264" r:id="rId20"/>
    <p:sldId id="267" r:id="rId21"/>
    <p:sldId id="279" r:id="rId22"/>
    <p:sldId id="269" r:id="rId23"/>
    <p:sldId id="283" r:id="rId24"/>
    <p:sldId id="282" r:id="rId25"/>
  </p:sldIdLst>
  <p:sldSz cx="12192000" cy="6858000"/>
  <p:notesSz cx="6797675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1" autoAdjust="0"/>
    <p:restoredTop sz="85597" autoAdjust="0"/>
  </p:normalViewPr>
  <p:slideViewPr>
    <p:cSldViewPr snapToGrid="0">
      <p:cViewPr varScale="1">
        <p:scale>
          <a:sx n="99" d="100"/>
          <a:sy n="99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A304D-387E-4299-A6D6-5BDBD27F3AD0}" type="datetimeFigureOut">
              <a:rPr lang="zh-TW" altLang="en-US" smtClean="0"/>
              <a:t>2020/9/30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00811-7648-456D-BE52-C4923EAF93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35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00811-7648-456D-BE52-C4923EAF93E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5944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select window is below the python code window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00811-7648-456D-BE52-C4923EAF93E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325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select window is below the python code window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00811-7648-456D-BE52-C4923EAF93E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322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select window is below the python code window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00811-7648-456D-BE52-C4923EAF93E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327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00811-7648-456D-BE52-C4923EAF93E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075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00811-7648-456D-BE52-C4923EAF93E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7473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890B-3D1E-4E94-8B09-740C59E66F01}" type="datetime1">
              <a:rPr lang="en-US" altLang="zh-TW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82E4-69D7-4623-BEFC-DCE3B52B50A7}" type="datetime1">
              <a:rPr lang="en-US" altLang="zh-TW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CA53-85C7-4749-A74E-FFA9DA4DA5EF}" type="datetime1">
              <a:rPr lang="en-US" altLang="zh-TW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B0CE9-2792-41BA-A5CA-12EEBBE77385}" type="datetime1">
              <a:rPr lang="en-US" altLang="zh-TW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0F81-0BCF-44B1-91A9-35EB74CB1F38}" type="datetime1">
              <a:rPr lang="en-US" altLang="zh-TW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40AE-934B-4216-84DA-8195266A0141}" type="datetime1">
              <a:rPr lang="en-US" altLang="zh-TW" smtClean="0"/>
              <a:t>9/30/2020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47B4-404A-4479-9257-EB9F837232B7}" type="datetime1">
              <a:rPr lang="en-US" altLang="zh-TW" smtClean="0"/>
              <a:t>9/30/2020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1E000-8259-431E-9ADB-342D7C4CF425}" type="datetime1">
              <a:rPr lang="en-US" altLang="zh-TW" smtClean="0"/>
              <a:t>9/30/2020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A0A94-8A72-467E-9091-5B944FA7EB93}" type="datetime1">
              <a:rPr lang="en-US" altLang="zh-TW" smtClean="0"/>
              <a:t>9/30/2020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D694EA5-DA48-4E54-B61C-C1FF8B855EA1}" type="datetime1">
              <a:rPr lang="en-US" altLang="zh-TW" smtClean="0"/>
              <a:t>9/30/2020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C22A7-14AC-4526-8431-C38C9FE4818F}" type="datetime1">
              <a:rPr lang="en-US" altLang="zh-TW" smtClean="0"/>
              <a:t>9/30/2020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255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76187"/>
            <a:ext cx="10058400" cy="5025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900EA7B-358A-4C03-BF40-7D1D94A47B50}" type="datetime1">
              <a:rPr lang="en-US" altLang="zh-TW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194147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google.com/spreadsheets/d/1yuvjPvsr1sEzm_pXpZWpnMxEC3WbsKn65V-apohp86E/edit#gid=0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2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script.google.com/macros/s/AKfycbwfhUbpNqk5AE4HpUg0Dp-0pT1oMKa1mxLzWWAXb3dlnhTYRN8/exec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4915076"/>
            <a:ext cx="10113645" cy="982804"/>
          </a:xfrm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</a:rPr>
              <a:t>Advanced Institute on Health Investigation and Air Sensing for Asian Pollution </a:t>
            </a:r>
            <a:r>
              <a:rPr lang="en-US" altLang="zh-TW" b="1" dirty="0" smtClean="0">
                <a:solidFill>
                  <a:schemeClr val="bg1"/>
                </a:solidFill>
              </a:rPr>
              <a:t> (</a:t>
            </a:r>
            <a:r>
              <a:rPr lang="en-US" altLang="zh-TW" b="1" dirty="0">
                <a:solidFill>
                  <a:schemeClr val="bg1"/>
                </a:solidFill>
              </a:rPr>
              <a:t>AI on Hi-ASAP)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5" b="20205"/>
          <a:stretch>
            <a:fillRect/>
          </a:stretch>
        </p:blipFill>
        <p:spPr/>
      </p:pic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en-US" altLang="zh-TW" dirty="0" smtClean="0"/>
              <a:t>Chun-Hu Liu   2020/10/05 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16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209EB7-90BE-4F23-A1AE-FF4425A0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run the Python Code </a:t>
            </a:r>
            <a:r>
              <a:rPr lang="en-US" altLang="zh-TW" dirty="0" smtClean="0"/>
              <a:t>(3)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80094D7-4C95-4702-A2C9-C08B45EB3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6. </a:t>
            </a:r>
            <a:r>
              <a:rPr lang="en-US" altLang="zh-TW" dirty="0"/>
              <a:t>When finish, the file </a:t>
            </a:r>
            <a:r>
              <a:rPr lang="en-US" altLang="zh-TW" dirty="0" smtClean="0"/>
              <a:t>will be save </a:t>
            </a:r>
            <a:r>
              <a:rPr lang="en-US" altLang="zh-TW" dirty="0"/>
              <a:t>in the folder of “</a:t>
            </a:r>
            <a:r>
              <a:rPr lang="en-US" altLang="zh-TW" dirty="0" err="1"/>
              <a:t>ASLung_Calibration_Factor</a:t>
            </a:r>
            <a:r>
              <a:rPr lang="en-US" altLang="zh-TW" dirty="0"/>
              <a:t> “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smtClean="0"/>
              <a:t>7. </a:t>
            </a:r>
            <a:r>
              <a:rPr lang="en-US" altLang="zh-TW" dirty="0"/>
              <a:t>Open the file, copy the calibration factor and past them to the google sheet.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590913-F06A-48B1-9E66-B02829426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934" y="1676464"/>
            <a:ext cx="4248150" cy="1371600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CD1C4F0-02B5-4457-A67D-2D72D65B0DB1}"/>
              </a:ext>
            </a:extLst>
          </p:cNvPr>
          <p:cNvCxnSpPr/>
          <p:nvPr/>
        </p:nvCxnSpPr>
        <p:spPr>
          <a:xfrm flipH="1">
            <a:off x="3573653" y="2230941"/>
            <a:ext cx="1566154" cy="1313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6AD2BE2C-92BF-4453-9D1C-2C6FB727E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807" y="4132022"/>
            <a:ext cx="3600000" cy="158809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7AA8EC3-D086-4C90-8B95-3D9923BF98DD}"/>
              </a:ext>
            </a:extLst>
          </p:cNvPr>
          <p:cNvSpPr txBox="1"/>
          <p:nvPr/>
        </p:nvSpPr>
        <p:spPr>
          <a:xfrm>
            <a:off x="5502207" y="451432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5"/>
              </a:rPr>
              <a:t>https://docs.google.com/spreadsheets/d/1yuvjPvsr1sEzm_pXpZWpnMxEC3WbsKn65V-apohp86E/edit#gid=0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6028A8-8574-48DE-833F-E40AB756A5FA}"/>
              </a:ext>
            </a:extLst>
          </p:cNvPr>
          <p:cNvSpPr txBox="1"/>
          <p:nvPr/>
        </p:nvSpPr>
        <p:spPr>
          <a:xfrm>
            <a:off x="5868084" y="3981331"/>
            <a:ext cx="573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This google sheet only for </a:t>
            </a:r>
            <a:r>
              <a:rPr lang="en-US" altLang="zh-TW" dirty="0" smtClean="0"/>
              <a:t>demo and course, </a:t>
            </a:r>
            <a:r>
              <a:rPr lang="en-US" altLang="zh-TW" dirty="0"/>
              <a:t>all the research group has individual google sheet</a:t>
            </a:r>
            <a:endParaRPr lang="zh-TW" altLang="en-US" dirty="0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F45578A0-E2B4-49EE-B0CB-2CB2FDBF77AC}"/>
              </a:ext>
            </a:extLst>
          </p:cNvPr>
          <p:cNvSpPr/>
          <p:nvPr/>
        </p:nvSpPr>
        <p:spPr>
          <a:xfrm>
            <a:off x="5582335" y="4047929"/>
            <a:ext cx="205623" cy="4042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708A3AC0-8956-41A3-BD52-A6EC51FE2D44}"/>
              </a:ext>
            </a:extLst>
          </p:cNvPr>
          <p:cNvCxnSpPr>
            <a:cxnSpLocks/>
          </p:cNvCxnSpPr>
          <p:nvPr/>
        </p:nvCxnSpPr>
        <p:spPr>
          <a:xfrm flipH="1" flipV="1">
            <a:off x="5288281" y="5448301"/>
            <a:ext cx="294053" cy="1676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6AD4C7E-1A48-48AB-B320-717B1B415D32}"/>
              </a:ext>
            </a:extLst>
          </p:cNvPr>
          <p:cNvCxnSpPr>
            <a:cxnSpLocks/>
          </p:cNvCxnSpPr>
          <p:nvPr/>
        </p:nvCxnSpPr>
        <p:spPr>
          <a:xfrm flipV="1">
            <a:off x="5921423" y="5068180"/>
            <a:ext cx="105997" cy="327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6C45895-C7BE-475F-BB3A-5A835F6B1B01}"/>
              </a:ext>
            </a:extLst>
          </p:cNvPr>
          <p:cNvSpPr txBox="1"/>
          <p:nvPr/>
        </p:nvSpPr>
        <p:spPr>
          <a:xfrm>
            <a:off x="5582336" y="5395238"/>
            <a:ext cx="5128260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The format between csv file and google sheet are the same, DONOT change the data format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動作按鈕: 下一項 5">
            <a:hlinkClick r:id="" action="ppaction://hlinkshowjump?jump=nextslide" highlightClick="1"/>
          </p:cNvPr>
          <p:cNvSpPr/>
          <p:nvPr/>
        </p:nvSpPr>
        <p:spPr>
          <a:xfrm>
            <a:off x="1915427" y="5842535"/>
            <a:ext cx="577516" cy="36576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68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Google sheet 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7" y="1297317"/>
            <a:ext cx="11533873" cy="47602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924674" y="1520792"/>
            <a:ext cx="1068404" cy="47356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45216" y="2645509"/>
            <a:ext cx="885524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dirty="0" smtClean="0"/>
              <a:t>If you renew the calibration factor, please key in the end  date in the “</a:t>
            </a:r>
            <a:r>
              <a:rPr lang="en-US" altLang="zh-TW" dirty="0" err="1" smtClean="0"/>
              <a:t>End_date</a:t>
            </a:r>
            <a:r>
              <a:rPr lang="en-US" altLang="zh-TW" dirty="0" smtClean="0"/>
              <a:t>” column.</a:t>
            </a:r>
            <a:r>
              <a:rPr lang="zh-TW" altLang="en-US" dirty="0" smtClean="0"/>
              <a:t> 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dirty="0" smtClean="0"/>
              <a:t>Add a new row to add new calibration factor, DO NOT replace the old factor</a:t>
            </a:r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519764" y="2415941"/>
            <a:ext cx="10299032" cy="96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03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Data cleaning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7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782526" y="1245916"/>
            <a:ext cx="4504533" cy="4892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AS-Lung monitoring data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03" b="31506"/>
          <a:stretch/>
        </p:blipFill>
        <p:spPr>
          <a:xfrm>
            <a:off x="782525" y="1852746"/>
            <a:ext cx="1541209" cy="105193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8" b="34835"/>
          <a:stretch/>
        </p:blipFill>
        <p:spPr>
          <a:xfrm>
            <a:off x="2520030" y="1862261"/>
            <a:ext cx="1372621" cy="104242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8" r="17040"/>
          <a:stretch/>
        </p:blipFill>
        <p:spPr>
          <a:xfrm>
            <a:off x="4133284" y="1823870"/>
            <a:ext cx="1039529" cy="1080813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78732" y="3031729"/>
            <a:ext cx="431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There are two ways toe get raw data</a:t>
            </a:r>
          </a:p>
          <a:p>
            <a:r>
              <a:rPr lang="en-US" altLang="zh-TW" dirty="0" smtClean="0"/>
              <a:t>1.data in SD card or 2.Data from database</a:t>
            </a:r>
            <a:endParaRPr lang="zh-TW" altLang="en-US" dirty="0"/>
          </a:p>
        </p:txBody>
      </p:sp>
      <p:sp>
        <p:nvSpPr>
          <p:cNvPr id="18" name="向下箭號 17"/>
          <p:cNvSpPr/>
          <p:nvPr/>
        </p:nvSpPr>
        <p:spPr>
          <a:xfrm>
            <a:off x="2858618" y="3746862"/>
            <a:ext cx="317633" cy="3739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782526" y="4281662"/>
            <a:ext cx="4504533" cy="4892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Data cleaning criteria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82525" y="4865775"/>
            <a:ext cx="4504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Step of data cleaning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PM &lt; 1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dirty="0" smtClean="0"/>
              <a:t>PM &gt; 50 and PM1=PM2.5=PM10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Remove ghost peak </a:t>
            </a:r>
          </a:p>
        </p:txBody>
      </p:sp>
      <p:sp>
        <p:nvSpPr>
          <p:cNvPr id="30" name="向右箭號 29"/>
          <p:cNvSpPr/>
          <p:nvPr/>
        </p:nvSpPr>
        <p:spPr>
          <a:xfrm>
            <a:off x="6420051" y="1618318"/>
            <a:ext cx="413886" cy="389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5544153" y="1638730"/>
            <a:ext cx="80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Before</a:t>
            </a:r>
            <a:endParaRPr lang="zh-TW" altLang="en-US" dirty="0"/>
          </a:p>
        </p:txBody>
      </p:sp>
      <p:sp>
        <p:nvSpPr>
          <p:cNvPr id="33" name="向右箭號 32"/>
          <p:cNvSpPr/>
          <p:nvPr/>
        </p:nvSpPr>
        <p:spPr>
          <a:xfrm>
            <a:off x="6519288" y="4562044"/>
            <a:ext cx="413886" cy="389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818472" y="4590477"/>
            <a:ext cx="80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After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What data cleaning tasks need to be done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638" y="1337163"/>
            <a:ext cx="4233219" cy="23845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9638" y="3850169"/>
            <a:ext cx="4233219" cy="2384561"/>
          </a:xfrm>
          <a:prstGeom prst="rect">
            <a:avLst/>
          </a:prstGeom>
        </p:spPr>
      </p:pic>
      <p:sp>
        <p:nvSpPr>
          <p:cNvPr id="8" name="動作按鈕: 下一項 7">
            <a:hlinkClick r:id="" action="ppaction://hlinkshowjump?jump=nextslide" highlightClick="1"/>
          </p:cNvPr>
          <p:cNvSpPr/>
          <p:nvPr/>
        </p:nvSpPr>
        <p:spPr>
          <a:xfrm>
            <a:off x="3176251" y="5755907"/>
            <a:ext cx="625728" cy="38501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右大括弧 9"/>
          <p:cNvSpPr/>
          <p:nvPr/>
        </p:nvSpPr>
        <p:spPr>
          <a:xfrm>
            <a:off x="4479793" y="5267207"/>
            <a:ext cx="173255" cy="79889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745254" y="5390147"/>
            <a:ext cx="2187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Set PM value as </a:t>
            </a:r>
            <a:r>
              <a:rPr lang="en-US" altLang="zh-TW" dirty="0" err="1" smtClean="0"/>
              <a:t>NaN</a:t>
            </a:r>
            <a:endParaRPr lang="en-US" altLang="zh-TW" dirty="0" smtClean="0"/>
          </a:p>
          <a:p>
            <a:r>
              <a:rPr lang="en-US" altLang="zh-TW" dirty="0" err="1" smtClean="0"/>
              <a:t>NaN</a:t>
            </a:r>
            <a:r>
              <a:rPr lang="en-US" altLang="zh-TW" dirty="0" smtClean="0"/>
              <a:t> is equal null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48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Remove ghost peak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94" y="1624940"/>
            <a:ext cx="7817744" cy="3967338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3869356" y="4533499"/>
            <a:ext cx="308008" cy="962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2916455" y="2618071"/>
            <a:ext cx="1106905" cy="18384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2430378" y="1971740"/>
            <a:ext cx="3479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Average PM (AVG</a:t>
            </a:r>
            <a:r>
              <a:rPr lang="en-US" altLang="zh-TW" sz="1050" dirty="0" smtClean="0"/>
              <a:t>PM</a:t>
            </a:r>
            <a:r>
              <a:rPr lang="en-US" altLang="zh-TW" dirty="0" smtClean="0"/>
              <a:t>) of the 5 data before  or after the ghost peak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717857" y="4543125"/>
            <a:ext cx="308008" cy="962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5563401" y="2541069"/>
            <a:ext cx="2308460" cy="1986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4340994" y="3205213"/>
            <a:ext cx="587141" cy="57751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417996" y="3878981"/>
            <a:ext cx="158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Ghost peak </a:t>
            </a:r>
            <a:r>
              <a:rPr lang="en-US" altLang="zh-TW" dirty="0"/>
              <a:t>(G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9507887" y="2434737"/>
                <a:ext cx="2097166" cy="6742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sz="2800" i="1">
                            <a:latin typeface="Cambria Math" panose="02040503050406030204" pitchFamily="18" charset="0"/>
                          </a:rPr>
                          <m:t>G</m:t>
                        </m:r>
                      </m:num>
                      <m:den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m:rPr>
                                <m:sty m:val="p"/>
                              </m:r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</m:den>
                    </m:f>
                    <m:r>
                      <a:rPr lang="en-US" altLang="zh-TW" sz="28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TW" dirty="0" smtClean="0"/>
                  <a:t>10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887" y="2434737"/>
                <a:ext cx="2097166" cy="674224"/>
              </a:xfrm>
              <a:prstGeom prst="rect">
                <a:avLst/>
              </a:prstGeom>
              <a:blipFill>
                <a:blip r:embed="rId3"/>
                <a:stretch>
                  <a:fillRect l="-2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1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向右箭號 29"/>
          <p:cNvSpPr/>
          <p:nvPr/>
        </p:nvSpPr>
        <p:spPr>
          <a:xfrm>
            <a:off x="6789575" y="1920564"/>
            <a:ext cx="413886" cy="389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5913677" y="1940976"/>
            <a:ext cx="80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Before</a:t>
            </a:r>
            <a:endParaRPr lang="zh-TW" altLang="en-US" dirty="0"/>
          </a:p>
        </p:txBody>
      </p:sp>
      <p:sp>
        <p:nvSpPr>
          <p:cNvPr id="33" name="向右箭號 32"/>
          <p:cNvSpPr/>
          <p:nvPr/>
        </p:nvSpPr>
        <p:spPr>
          <a:xfrm>
            <a:off x="6783112" y="4173127"/>
            <a:ext cx="413886" cy="389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6082296" y="4201560"/>
            <a:ext cx="80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After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32195" y="1270124"/>
            <a:ext cx="43872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4. </a:t>
            </a:r>
            <a:r>
              <a:rPr lang="en-US" altLang="zh-TW" dirty="0" smtClean="0"/>
              <a:t>Remove </a:t>
            </a:r>
            <a:r>
              <a:rPr lang="en-US" altLang="zh-TW" dirty="0"/>
              <a:t>data of temperature, humidity </a:t>
            </a:r>
            <a:endParaRPr lang="en-US" altLang="zh-TW" dirty="0" smtClean="0"/>
          </a:p>
          <a:p>
            <a:r>
              <a:rPr lang="en-US" altLang="zh-TW" dirty="0"/>
              <a:t> </a:t>
            </a:r>
            <a:r>
              <a:rPr lang="en-US" altLang="zh-TW" dirty="0" smtClean="0"/>
              <a:t>   and  CO2 </a:t>
            </a:r>
            <a:r>
              <a:rPr lang="en-US" altLang="zh-TW" dirty="0"/>
              <a:t>when values are less than </a:t>
            </a:r>
            <a:r>
              <a:rPr lang="en-US" altLang="zh-TW" dirty="0" smtClean="0"/>
              <a:t>1</a:t>
            </a:r>
          </a:p>
          <a:p>
            <a:r>
              <a:rPr lang="en-US" altLang="zh-TW" dirty="0"/>
              <a:t>5. Get calibration factor from google drive </a:t>
            </a:r>
            <a:endParaRPr lang="en-US" altLang="zh-TW" dirty="0" smtClean="0"/>
          </a:p>
          <a:p>
            <a:r>
              <a:rPr lang="en-US" altLang="zh-TW" dirty="0"/>
              <a:t> </a:t>
            </a:r>
            <a:r>
              <a:rPr lang="en-US" altLang="zh-TW" dirty="0" smtClean="0"/>
              <a:t>   and calibrate </a:t>
            </a:r>
            <a:r>
              <a:rPr lang="en-US" altLang="zh-TW" dirty="0"/>
              <a:t>AS-Lung </a:t>
            </a:r>
            <a:r>
              <a:rPr lang="en-US" altLang="zh-TW" dirty="0" smtClean="0"/>
              <a:t>data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6. If calibrated PM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 &gt; PM</a:t>
            </a:r>
            <a:r>
              <a:rPr lang="en-US" altLang="zh-TW" baseline="-25000" dirty="0" smtClean="0"/>
              <a:t>2.5</a:t>
            </a:r>
            <a:r>
              <a:rPr lang="en-US" altLang="zh-TW" dirty="0" smtClean="0"/>
              <a:t>, PM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 = PM</a:t>
            </a:r>
            <a:r>
              <a:rPr lang="en-US" altLang="zh-TW" baseline="-25000" dirty="0" smtClean="0"/>
              <a:t>2.5</a:t>
            </a:r>
          </a:p>
          <a:p>
            <a:r>
              <a:rPr lang="en-US" altLang="zh-TW" dirty="0"/>
              <a:t>7. </a:t>
            </a:r>
            <a:r>
              <a:rPr lang="en-US" altLang="zh-TW" dirty="0" smtClean="0"/>
              <a:t>If </a:t>
            </a:r>
            <a:r>
              <a:rPr lang="en-US" altLang="zh-TW" dirty="0"/>
              <a:t>the missing data is more than 1/3 in an </a:t>
            </a:r>
            <a:endParaRPr lang="en-US" altLang="zh-TW" dirty="0" smtClean="0"/>
          </a:p>
          <a:p>
            <a:r>
              <a:rPr lang="en-US" altLang="zh-TW" dirty="0" smtClean="0"/>
              <a:t>    hour</a:t>
            </a:r>
            <a:r>
              <a:rPr lang="en-US" altLang="zh-TW" dirty="0"/>
              <a:t>, the python code will auto remove all </a:t>
            </a:r>
            <a:endParaRPr lang="en-US" altLang="zh-TW" dirty="0" smtClean="0"/>
          </a:p>
          <a:p>
            <a:r>
              <a:rPr lang="en-US" altLang="zh-TW" dirty="0"/>
              <a:t> </a:t>
            </a:r>
            <a:r>
              <a:rPr lang="en-US" altLang="zh-TW" dirty="0" smtClean="0"/>
              <a:t>   the </a:t>
            </a:r>
            <a:r>
              <a:rPr lang="en-US" altLang="zh-TW" dirty="0"/>
              <a:t>data in the </a:t>
            </a:r>
            <a:r>
              <a:rPr lang="en-US" altLang="zh-TW" dirty="0" smtClean="0"/>
              <a:t>hour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r="54967"/>
          <a:stretch/>
        </p:blipFill>
        <p:spPr>
          <a:xfrm>
            <a:off x="655210" y="2494919"/>
            <a:ext cx="2451497" cy="20965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r="57614"/>
          <a:stretch/>
        </p:blipFill>
        <p:spPr>
          <a:xfrm>
            <a:off x="3286088" y="2494919"/>
            <a:ext cx="2045903" cy="2067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文字方塊 11"/>
          <p:cNvSpPr txBox="1"/>
          <p:nvPr/>
        </p:nvSpPr>
        <p:spPr>
          <a:xfrm>
            <a:off x="165480" y="4657024"/>
            <a:ext cx="2956965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Calibration factor in google sheet</a:t>
            </a:r>
            <a:endParaRPr lang="zh-TW" altLang="en-US" sz="16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3286088" y="4680783"/>
            <a:ext cx="3478804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Calibration factor API </a:t>
            </a:r>
            <a:r>
              <a:rPr lang="en-US" altLang="zh-TW" sz="1600" dirty="0"/>
              <a:t>f</a:t>
            </a:r>
            <a:r>
              <a:rPr lang="en-US" altLang="zh-TW" sz="1600" dirty="0" smtClean="0"/>
              <a:t>rom google sheet</a:t>
            </a:r>
            <a:endParaRPr lang="zh-TW" altLang="en-US" sz="16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75671" y="3145084"/>
            <a:ext cx="2181294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IMPORTANT</a:t>
            </a:r>
          </a:p>
          <a:p>
            <a:r>
              <a:rPr lang="en-US" altLang="zh-TW" dirty="0" smtClean="0"/>
              <a:t>Do not modified the format of the google sheet</a:t>
            </a:r>
            <a:endParaRPr lang="zh-TW" altLang="en-US" dirty="0"/>
          </a:p>
        </p:txBody>
      </p:sp>
      <p:sp>
        <p:nvSpPr>
          <p:cNvPr id="14" name="標題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What data cleaning tasks need to be done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013" y="1550378"/>
            <a:ext cx="3896470" cy="219487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770" y="3979337"/>
            <a:ext cx="3888713" cy="219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6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Google sheet 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7" y="1297317"/>
            <a:ext cx="11533873" cy="476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9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Calibration factor API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647976" y="1112108"/>
            <a:ext cx="8104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script.google.com/macros/s/AKfycbwfhUbpNqk5AE4HpUg0Dp-0pT1oMKa1mxLzWWAXb3dlnhTYRN8/exec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r="12264"/>
          <a:stretch/>
        </p:blipFill>
        <p:spPr>
          <a:xfrm>
            <a:off x="1936734" y="1769162"/>
            <a:ext cx="9969718" cy="3724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" y="1297317"/>
            <a:ext cx="2938591" cy="12128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弧形向右箭號 7"/>
          <p:cNvSpPr/>
          <p:nvPr/>
        </p:nvSpPr>
        <p:spPr>
          <a:xfrm rot="20051015">
            <a:off x="670855" y="2593689"/>
            <a:ext cx="1121652" cy="201509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31680" y="5718808"/>
            <a:ext cx="10366761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We create calibration factor API from google sheet. Keep the format of the google sheet is very important.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42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</a:t>
            </a:r>
            <a:r>
              <a:rPr lang="en-US" altLang="zh-TW" dirty="0" smtClean="0"/>
              <a:t>prepare</a:t>
            </a:r>
            <a:endParaRPr lang="zh-TW" altLang="en-US" dirty="0"/>
          </a:p>
        </p:txBody>
      </p:sp>
      <p:sp>
        <p:nvSpPr>
          <p:cNvPr id="3" name="內容版面配置區 4">
            <a:extLst>
              <a:ext uri="{FF2B5EF4-FFF2-40B4-BE49-F238E27FC236}">
                <a16:creationId xmlns:a16="http://schemas.microsoft.com/office/drawing/2014/main" id="{B80094D7-4C95-4702-A2C9-C08B45EB3E9C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1.Folder name of the data set should be contain AS-Lung  ID, EX:AL-0001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2.Rename the filename is optional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40234"/>
          <a:stretch/>
        </p:blipFill>
        <p:spPr>
          <a:xfrm>
            <a:off x="1473717" y="2647295"/>
            <a:ext cx="4362671" cy="10202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向右箭號 7"/>
          <p:cNvSpPr/>
          <p:nvPr/>
        </p:nvSpPr>
        <p:spPr>
          <a:xfrm rot="10800000">
            <a:off x="5967664" y="2858703"/>
            <a:ext cx="721894" cy="500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820833" y="2647295"/>
            <a:ext cx="3214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AS-Lung ID only </a:t>
            </a:r>
          </a:p>
          <a:p>
            <a:r>
              <a:rPr lang="en-US" altLang="zh-TW" dirty="0" smtClean="0"/>
              <a:t>Or</a:t>
            </a:r>
          </a:p>
          <a:p>
            <a:r>
              <a:rPr lang="en-US" altLang="zh-TW" dirty="0" smtClean="0"/>
              <a:t>Lab ID before AS-Lung ID , separate by “_”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t="38227"/>
          <a:stretch/>
        </p:blipFill>
        <p:spPr>
          <a:xfrm>
            <a:off x="1473717" y="4842252"/>
            <a:ext cx="4362671" cy="10961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向右箭號 12"/>
          <p:cNvSpPr/>
          <p:nvPr/>
        </p:nvSpPr>
        <p:spPr>
          <a:xfrm rot="10800000">
            <a:off x="6088781" y="5140070"/>
            <a:ext cx="721894" cy="500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941950" y="4928662"/>
            <a:ext cx="3214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Keep the original filename</a:t>
            </a:r>
          </a:p>
          <a:p>
            <a:r>
              <a:rPr lang="en-US" altLang="zh-TW" dirty="0" smtClean="0"/>
              <a:t>Or</a:t>
            </a:r>
          </a:p>
          <a:p>
            <a:r>
              <a:rPr lang="en-US" altLang="zh-TW" dirty="0" smtClean="0"/>
              <a:t>Rename the filename</a:t>
            </a:r>
          </a:p>
          <a:p>
            <a:r>
              <a:rPr lang="en-US" altLang="zh-TW" dirty="0" smtClean="0"/>
              <a:t>it is optional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2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run data cleaning</a:t>
            </a:r>
            <a:endParaRPr lang="zh-TW" altLang="en-US" dirty="0"/>
          </a:p>
        </p:txBody>
      </p:sp>
      <p:sp>
        <p:nvSpPr>
          <p:cNvPr id="3" name="內容版面配置區 4">
            <a:extLst>
              <a:ext uri="{FF2B5EF4-FFF2-40B4-BE49-F238E27FC236}">
                <a16:creationId xmlns:a16="http://schemas.microsoft.com/office/drawing/2014/main" id="{B80094D7-4C95-4702-A2C9-C08B45EB3E9C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3. </a:t>
            </a:r>
            <a:r>
              <a:rPr lang="en-US" altLang="zh-TW" dirty="0" smtClean="0"/>
              <a:t>Open </a:t>
            </a:r>
            <a:r>
              <a:rPr lang="en-US" altLang="zh-TW" dirty="0" err="1" smtClean="0"/>
              <a:t>PyCharm</a:t>
            </a:r>
            <a:r>
              <a:rPr lang="en-US" altLang="zh-TW" dirty="0" smtClean="0"/>
              <a:t> -&gt; project -&gt; run.py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18861" b="5779"/>
          <a:stretch/>
        </p:blipFill>
        <p:spPr>
          <a:xfrm>
            <a:off x="1097280" y="2271561"/>
            <a:ext cx="7295749" cy="39078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直線單箭頭接點 7"/>
          <p:cNvCxnSpPr/>
          <p:nvPr/>
        </p:nvCxnSpPr>
        <p:spPr>
          <a:xfrm flipH="1" flipV="1">
            <a:off x="2367815" y="2531444"/>
            <a:ext cx="1087654" cy="606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3238701" y="3176502"/>
            <a:ext cx="104915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Step 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1934678" y="5139891"/>
            <a:ext cx="1058779" cy="8375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7122695" y="3969353"/>
            <a:ext cx="981777" cy="4678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6525929" y="3545834"/>
            <a:ext cx="1713297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Step 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702694" y="4716372"/>
            <a:ext cx="158516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Step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807116" y="1414914"/>
            <a:ext cx="30608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Step 1:</a:t>
            </a:r>
          </a:p>
          <a:p>
            <a:r>
              <a:rPr lang="en-US" altLang="zh-TW" dirty="0" smtClean="0"/>
              <a:t>Copy raw data to the </a:t>
            </a:r>
            <a:r>
              <a:rPr lang="en-US" altLang="zh-TW" dirty="0"/>
              <a:t>folder of “</a:t>
            </a:r>
            <a:r>
              <a:rPr lang="en-US" altLang="zh-TW" dirty="0" err="1" smtClean="0"/>
              <a:t>ASLung_RawData</a:t>
            </a:r>
            <a:r>
              <a:rPr lang="en-US" altLang="zh-TW" dirty="0" smtClean="0"/>
              <a:t>”</a:t>
            </a:r>
          </a:p>
          <a:p>
            <a:endParaRPr lang="en-US" altLang="zh-TW" dirty="0"/>
          </a:p>
          <a:p>
            <a:r>
              <a:rPr lang="en-US" altLang="zh-TW" dirty="0" smtClean="0"/>
              <a:t>Step 2:</a:t>
            </a:r>
          </a:p>
          <a:p>
            <a:r>
              <a:rPr lang="en-US" altLang="zh-TW" dirty="0" smtClean="0"/>
              <a:t>Open run.py (double click)</a:t>
            </a:r>
          </a:p>
          <a:p>
            <a:endParaRPr lang="en-US" altLang="zh-TW" dirty="0"/>
          </a:p>
          <a:p>
            <a:r>
              <a:rPr lang="en-US" altLang="zh-TW" dirty="0" smtClean="0"/>
              <a:t>Step 3:</a:t>
            </a:r>
          </a:p>
          <a:p>
            <a:r>
              <a:rPr lang="en-US" altLang="zh-TW" dirty="0" smtClean="0"/>
              <a:t>Run the python 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106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sz="3600" dirty="0" smtClean="0"/>
              <a:t>Get calibration factor from reference instrument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3600" dirty="0" smtClean="0"/>
              <a:t>Rational of calefaction factor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3600" dirty="0" smtClean="0"/>
              <a:t>How to run python code to set calibration factor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3600" dirty="0" smtClean="0"/>
              <a:t>Data cleaning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3600" dirty="0" smtClean="0"/>
              <a:t>What data cleaning tasks need to be done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3600" dirty="0" smtClean="0"/>
              <a:t>How to run python code to do data cleaning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run data cleaning</a:t>
            </a:r>
            <a:endParaRPr lang="zh-TW" altLang="en-US" dirty="0"/>
          </a:p>
        </p:txBody>
      </p:sp>
      <p:sp>
        <p:nvSpPr>
          <p:cNvPr id="3" name="內容版面配置區 4">
            <a:extLst>
              <a:ext uri="{FF2B5EF4-FFF2-40B4-BE49-F238E27FC236}">
                <a16:creationId xmlns:a16="http://schemas.microsoft.com/office/drawing/2014/main" id="{B80094D7-4C95-4702-A2C9-C08B45EB3E9C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4</a:t>
            </a:r>
            <a:r>
              <a:rPr lang="en-US" altLang="zh-TW" dirty="0" smtClean="0"/>
              <a:t>. </a:t>
            </a:r>
            <a:r>
              <a:rPr lang="en-US" altLang="zh-TW" dirty="0"/>
              <a:t>Select 2) Data cleaning and calibrate </a:t>
            </a:r>
            <a:r>
              <a:rPr lang="en-US" altLang="zh-TW" dirty="0" err="1"/>
              <a:t>ASLung</a:t>
            </a:r>
            <a:r>
              <a:rPr lang="en-US" altLang="zh-TW" dirty="0"/>
              <a:t> raw </a:t>
            </a:r>
            <a:r>
              <a:rPr lang="en-US" altLang="zh-TW" dirty="0" smtClean="0"/>
              <a:t>data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/>
              <a:t>5</a:t>
            </a:r>
            <a:r>
              <a:rPr lang="en-US" altLang="zh-TW" dirty="0" smtClean="0"/>
              <a:t>. </a:t>
            </a:r>
            <a:r>
              <a:rPr lang="en-US" altLang="zh-TW" dirty="0" smtClean="0"/>
              <a:t>Select your data source, SD card or database</a:t>
            </a:r>
          </a:p>
          <a:p>
            <a:r>
              <a:rPr lang="en-US" altLang="zh-TW" dirty="0" smtClean="0"/>
              <a:t>6</a:t>
            </a:r>
            <a:r>
              <a:rPr lang="en-US" altLang="zh-TW" dirty="0" smtClean="0"/>
              <a:t> </a:t>
            </a:r>
            <a:r>
              <a:rPr lang="en-US" altLang="zh-TW" dirty="0"/>
              <a:t>. Calibrated data will be save in the folder of </a:t>
            </a:r>
          </a:p>
          <a:p>
            <a:r>
              <a:rPr lang="en-US" altLang="zh-TW" dirty="0"/>
              <a:t>   “</a:t>
            </a:r>
            <a:r>
              <a:rPr lang="en-US" altLang="zh-TW" dirty="0" err="1"/>
              <a:t>ASLung_Calibrated_Data</a:t>
            </a:r>
            <a:r>
              <a:rPr lang="en-US" altLang="zh-TW" dirty="0"/>
              <a:t>”, the filename will add prefix of “</a:t>
            </a:r>
            <a:r>
              <a:rPr lang="en-US" altLang="zh-TW" dirty="0" err="1"/>
              <a:t>cal</a:t>
            </a:r>
            <a:r>
              <a:rPr lang="en-US" altLang="zh-TW" dirty="0"/>
              <a:t>_”</a:t>
            </a:r>
          </a:p>
          <a:p>
            <a:pPr marL="201168" lvl="1" indent="0">
              <a:buNone/>
            </a:pPr>
            <a:r>
              <a:rPr lang="en-US" altLang="zh-TW" dirty="0"/>
              <a:t> in the front of original filename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7968"/>
          <a:stretch/>
        </p:blipFill>
        <p:spPr>
          <a:xfrm>
            <a:off x="1536582" y="2329314"/>
            <a:ext cx="6962775" cy="20074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473" t="-658" r="9378" b="658"/>
          <a:stretch/>
        </p:blipFill>
        <p:spPr>
          <a:xfrm>
            <a:off x="8255703" y="4721744"/>
            <a:ext cx="3669998" cy="14621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23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77" y="1880656"/>
            <a:ext cx="9375005" cy="4315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Step of data cleaning will remind again when run the python code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607419" y="4148488"/>
            <a:ext cx="8835992" cy="18865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027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Open CSV file after calibrated</a:t>
            </a:r>
            <a:endParaRPr lang="zh-TW" altLang="en-US" dirty="0"/>
          </a:p>
        </p:txBody>
      </p:sp>
      <p:sp>
        <p:nvSpPr>
          <p:cNvPr id="3" name="內容版面配置區 4">
            <a:extLst>
              <a:ext uri="{FF2B5EF4-FFF2-40B4-BE49-F238E27FC236}">
                <a16:creationId xmlns:a16="http://schemas.microsoft.com/office/drawing/2014/main" id="{B80094D7-4C95-4702-A2C9-C08B45EB3E9C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Open the calibrated csv file, AS-Lung ID, lab id , calibrated PM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 and PM</a:t>
            </a:r>
            <a:r>
              <a:rPr lang="en-US" altLang="zh-TW" baseline="-25000" dirty="0" smtClean="0"/>
              <a:t>2.5</a:t>
            </a:r>
            <a:r>
              <a:rPr lang="en-US" altLang="zh-TW" dirty="0" smtClean="0"/>
              <a:t> will add in the end  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column of the data set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45" y="2746085"/>
            <a:ext cx="10909190" cy="2903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圓角矩形 7"/>
          <p:cNvSpPr/>
          <p:nvPr/>
        </p:nvSpPr>
        <p:spPr>
          <a:xfrm>
            <a:off x="9332843" y="2733260"/>
            <a:ext cx="2355574" cy="2902226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4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update calibration factor API link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1.Open run.py</a:t>
            </a:r>
          </a:p>
          <a:p>
            <a:pPr marL="0" indent="0">
              <a:buNone/>
            </a:pPr>
            <a:r>
              <a:rPr lang="en-US" altLang="zh-TW" dirty="0" smtClean="0"/>
              <a:t>2.Go to line 5, </a:t>
            </a:r>
            <a:r>
              <a:rPr lang="en-US" altLang="zh-TW" dirty="0"/>
              <a:t>find </a:t>
            </a:r>
            <a:r>
              <a:rPr lang="en-US" altLang="zh-TW" dirty="0" smtClean="0"/>
              <a:t>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calfactorurl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= </a:t>
            </a:r>
            <a:r>
              <a:rPr lang="en-US" altLang="zh-TW" b="1" dirty="0" smtClean="0">
                <a:solidFill>
                  <a:srgbClr val="FF0000"/>
                </a:solidFill>
              </a:rPr>
              <a:t>“</a:t>
            </a:r>
            <a:r>
              <a:rPr lang="en-US" altLang="zh-TW" b="1" dirty="0" err="1" smtClean="0">
                <a:solidFill>
                  <a:srgbClr val="FF0000"/>
                </a:solidFill>
              </a:rPr>
              <a:t>xxxxxxxxxxx</a:t>
            </a:r>
            <a:r>
              <a:rPr lang="en-US" altLang="zh-TW" b="1" dirty="0" smtClean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tx1"/>
                </a:solidFill>
              </a:rPr>
              <a:t>3. Past the new link after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calfactorurl</a:t>
            </a:r>
            <a:r>
              <a:rPr lang="en-US" altLang="zh-TW" b="1" dirty="0" smtClean="0">
                <a:solidFill>
                  <a:srgbClr val="FF0000"/>
                </a:solidFill>
              </a:rPr>
              <a:t>=“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18372"/>
            <a:ext cx="8677275" cy="176212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97280" y="4906195"/>
            <a:ext cx="8970745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/>
              <a:t>You can get your google sheet and calibration factor API link from “GoogleSheetAndAPI.xlsx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96685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828800" y="2233061"/>
            <a:ext cx="93268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0" dirty="0" smtClean="0"/>
              <a:t>Thanks!</a:t>
            </a:r>
            <a:endParaRPr lang="zh-TW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181605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7200" dirty="0"/>
              <a:t>Get calibration factor from reference instrument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8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54" y="1893503"/>
            <a:ext cx="1482931" cy="1016549"/>
          </a:xfrm>
          <a:prstGeom prst="rect">
            <a:avLst/>
          </a:prstGeom>
        </p:spPr>
      </p:pic>
      <p:pic>
        <p:nvPicPr>
          <p:cNvPr id="1026" name="Picture 2" descr="EDM1.107/108/109便携式颗粒物检测仪|环境保护监测仪器|建怡实业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67" y="1775973"/>
            <a:ext cx="2688186" cy="113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854752" y="1286674"/>
            <a:ext cx="4504533" cy="4892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1.AS-Lung </a:t>
            </a:r>
            <a:r>
              <a:rPr lang="en-US" altLang="zh-TW" dirty="0"/>
              <a:t>compare with reference instrument</a:t>
            </a:r>
            <a:endParaRPr lang="zh-TW" altLang="en-US" dirty="0"/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5240FB99-6545-4D09-BEE5-79EDAF465174}"/>
              </a:ext>
            </a:extLst>
          </p:cNvPr>
          <p:cNvSpPr/>
          <p:nvPr/>
        </p:nvSpPr>
        <p:spPr>
          <a:xfrm>
            <a:off x="3172128" y="3103304"/>
            <a:ext cx="235848" cy="334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71728D7-038C-4DD9-8A60-800168856C69}"/>
              </a:ext>
            </a:extLst>
          </p:cNvPr>
          <p:cNvSpPr txBox="1"/>
          <p:nvPr/>
        </p:nvSpPr>
        <p:spPr>
          <a:xfrm>
            <a:off x="965448" y="2943213"/>
            <a:ext cx="240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Reference instrument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73EA1DE-9F0B-408B-8416-D4E5B5B392B9}"/>
              </a:ext>
            </a:extLst>
          </p:cNvPr>
          <p:cNvSpPr txBox="1"/>
          <p:nvPr/>
        </p:nvSpPr>
        <p:spPr>
          <a:xfrm>
            <a:off x="3407976" y="2943213"/>
            <a:ext cx="116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AS-Lung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24E0C7B-65AD-4ED8-8845-666BCA81B51A}"/>
              </a:ext>
            </a:extLst>
          </p:cNvPr>
          <p:cNvSpPr txBox="1"/>
          <p:nvPr/>
        </p:nvSpPr>
        <p:spPr>
          <a:xfrm>
            <a:off x="818567" y="4008075"/>
            <a:ext cx="4750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Rename the filename of AS-Lung</a:t>
            </a:r>
          </a:p>
          <a:p>
            <a:r>
              <a:rPr lang="en-US" altLang="zh-TW" dirty="0"/>
              <a:t>Ex: 2020-09-27.csv </a:t>
            </a:r>
            <a:r>
              <a:rPr lang="en-US" altLang="zh-TW" dirty="0">
                <a:sym typeface="Wingdings" panose="05000000000000000000" pitchFamily="2" charset="2"/>
              </a:rPr>
              <a:t>AL-0001_2020-09-27.csv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The filename should be contain AS-Lung </a:t>
            </a:r>
            <a:r>
              <a:rPr lang="en-US" altLang="zh-TW" dirty="0" smtClean="0">
                <a:sym typeface="Wingdings" panose="05000000000000000000" pitchFamily="2" charset="2"/>
              </a:rPr>
              <a:t>ID</a:t>
            </a:r>
          </a:p>
          <a:p>
            <a:r>
              <a:rPr lang="en-US" altLang="zh-TW" dirty="0" smtClean="0">
                <a:sym typeface="Wingdings" panose="05000000000000000000" pitchFamily="2" charset="2"/>
              </a:rPr>
              <a:t>(</a:t>
            </a:r>
            <a:r>
              <a:rPr lang="en-US" altLang="zh-TW" dirty="0">
                <a:sym typeface="Wingdings" panose="05000000000000000000" pitchFamily="2" charset="2"/>
              </a:rPr>
              <a:t>AL-0001 or AL0001)</a:t>
            </a:r>
            <a:endParaRPr lang="zh-TW" altLang="en-US" dirty="0">
              <a:highlight>
                <a:srgbClr val="00FFFF"/>
              </a:highligh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292F94C-0604-4251-8B38-33167DB7D554}"/>
              </a:ext>
            </a:extLst>
          </p:cNvPr>
          <p:cNvSpPr txBox="1"/>
          <p:nvPr/>
        </p:nvSpPr>
        <p:spPr>
          <a:xfrm>
            <a:off x="818568" y="5142154"/>
            <a:ext cx="454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Rename the filename of reference standard</a:t>
            </a:r>
          </a:p>
          <a:p>
            <a:r>
              <a:rPr lang="en-US" altLang="zh-TW" dirty="0"/>
              <a:t>Ex: Grimm026.xls   </a:t>
            </a:r>
            <a:r>
              <a:rPr lang="en-US" altLang="zh-TW" dirty="0">
                <a:sym typeface="Wingdings" panose="05000000000000000000" pitchFamily="2" charset="2"/>
              </a:rPr>
              <a:t>standard_</a:t>
            </a:r>
            <a:r>
              <a:rPr lang="en-US" altLang="zh-TW" dirty="0"/>
              <a:t>Grimm026.xls</a:t>
            </a:r>
          </a:p>
          <a:p>
            <a:r>
              <a:rPr lang="en-US" altLang="zh-TW" dirty="0"/>
              <a:t>The filename should be contain </a:t>
            </a:r>
            <a:r>
              <a:rPr lang="en-US" altLang="zh-TW" dirty="0" smtClean="0"/>
              <a:t>“standard” </a:t>
            </a:r>
          </a:p>
          <a:p>
            <a:r>
              <a:rPr lang="en-US" altLang="zh-TW" dirty="0" smtClean="0"/>
              <a:t>and with excel data file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EFEA4A4-D56C-4D43-8FBB-B8A847EDDDFB}"/>
              </a:ext>
            </a:extLst>
          </p:cNvPr>
          <p:cNvSpPr txBox="1"/>
          <p:nvPr/>
        </p:nvSpPr>
        <p:spPr>
          <a:xfrm>
            <a:off x="6933618" y="1973605"/>
            <a:ext cx="4942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Data format of AS-Lung</a:t>
            </a:r>
          </a:p>
          <a:p>
            <a:r>
              <a:rPr lang="en-US" altLang="zh-TW" dirty="0"/>
              <a:t>Do not modify the data format of AL-Lung</a:t>
            </a:r>
            <a:endParaRPr lang="en-US" altLang="zh-TW" dirty="0">
              <a:sym typeface="Wingdings" panose="05000000000000000000" pitchFamily="2" charset="2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F2C2FEA-5008-4A53-AE66-A35BC3197873}"/>
              </a:ext>
            </a:extLst>
          </p:cNvPr>
          <p:cNvSpPr txBox="1"/>
          <p:nvPr/>
        </p:nvSpPr>
        <p:spPr>
          <a:xfrm>
            <a:off x="6933618" y="2529515"/>
            <a:ext cx="4942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Data format of reference instrument</a:t>
            </a:r>
          </a:p>
          <a:p>
            <a:r>
              <a:rPr lang="en-US" altLang="zh-TW" dirty="0"/>
              <a:t>Rename the column name of time and PM</a:t>
            </a:r>
          </a:p>
          <a:p>
            <a:r>
              <a:rPr lang="en-US" altLang="zh-TW" dirty="0"/>
              <a:t>Modify the data time format of time column</a:t>
            </a:r>
            <a:r>
              <a:rPr lang="en-US" altLang="zh-TW" dirty="0">
                <a:highlight>
                  <a:srgbClr val="00FFFF"/>
                </a:highlight>
              </a:rPr>
              <a:t> </a:t>
            </a:r>
            <a:endParaRPr lang="en-US" altLang="zh-TW" dirty="0">
              <a:highlight>
                <a:srgbClr val="00FFFF"/>
              </a:highlight>
              <a:sym typeface="Wingdings" panose="05000000000000000000" pitchFamily="2" charset="2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BA51455-E852-4203-97D7-F535FF55FE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028"/>
          <a:stretch/>
        </p:blipFill>
        <p:spPr>
          <a:xfrm>
            <a:off x="7014328" y="3396864"/>
            <a:ext cx="4781550" cy="864271"/>
          </a:xfrm>
          <a:prstGeom prst="rect">
            <a:avLst/>
          </a:prstGeom>
        </p:spPr>
      </p:pic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0AFD781D-3386-4106-8A8E-AE0B6EDA915C}"/>
              </a:ext>
            </a:extLst>
          </p:cNvPr>
          <p:cNvSpPr/>
          <p:nvPr/>
        </p:nvSpPr>
        <p:spPr>
          <a:xfrm>
            <a:off x="854752" y="3456244"/>
            <a:ext cx="4605380" cy="533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2.Rename </a:t>
            </a:r>
            <a:r>
              <a:rPr lang="en-US" altLang="zh-TW" dirty="0"/>
              <a:t>the filename to fit the python code</a:t>
            </a:r>
            <a:endParaRPr lang="zh-TW" altLang="en-US" dirty="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AE180FB7-17AB-49E4-A578-B90FCB435744}"/>
              </a:ext>
            </a:extLst>
          </p:cNvPr>
          <p:cNvSpPr/>
          <p:nvPr/>
        </p:nvSpPr>
        <p:spPr>
          <a:xfrm>
            <a:off x="6933618" y="1269353"/>
            <a:ext cx="4605380" cy="533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3.Rename </a:t>
            </a:r>
            <a:r>
              <a:rPr lang="en-US" altLang="zh-TW" dirty="0"/>
              <a:t>the </a:t>
            </a:r>
            <a:r>
              <a:rPr lang="en-US" altLang="zh-TW" dirty="0" smtClean="0"/>
              <a:t>column name </a:t>
            </a:r>
            <a:r>
              <a:rPr lang="en-US" altLang="zh-TW" dirty="0"/>
              <a:t>to fit </a:t>
            </a:r>
            <a:r>
              <a:rPr lang="en-US" altLang="zh-TW" dirty="0" smtClean="0"/>
              <a:t>the python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Rationale </a:t>
            </a:r>
            <a:r>
              <a:rPr lang="en-US" altLang="zh-TW" dirty="0"/>
              <a:t>of </a:t>
            </a:r>
            <a:r>
              <a:rPr lang="en-US" altLang="zh-TW" dirty="0" smtClean="0"/>
              <a:t>calibration factor</a:t>
            </a:r>
            <a:endParaRPr lang="zh-TW" altLang="en-US" dirty="0"/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014328" y="4437130"/>
            <a:ext cx="5026876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IMPORTANT</a:t>
            </a:r>
          </a:p>
          <a:p>
            <a:r>
              <a:rPr lang="en-US" altLang="zh-TW" dirty="0" smtClean="0"/>
              <a:t>Column name and data </a:t>
            </a:r>
            <a:r>
              <a:rPr lang="en-US" altLang="zh-TW" dirty="0"/>
              <a:t>time format </a:t>
            </a:r>
            <a:r>
              <a:rPr lang="en-US" altLang="zh-TW" dirty="0" smtClean="0"/>
              <a:t>of should be the same as </a:t>
            </a:r>
            <a:r>
              <a:rPr lang="en-US" altLang="zh-TW" dirty="0" smtClean="0"/>
              <a:t>the </a:t>
            </a:r>
            <a:r>
              <a:rPr lang="en-US" altLang="zh-TW" dirty="0" smtClean="0"/>
              <a:t>figure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53165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923" y="1933862"/>
            <a:ext cx="1482931" cy="1016549"/>
          </a:xfrm>
          <a:prstGeom prst="rect">
            <a:avLst/>
          </a:prstGeom>
        </p:spPr>
      </p:pic>
      <p:pic>
        <p:nvPicPr>
          <p:cNvPr id="1026" name="Picture 2" descr="EDM1.107/108/109便携式颗粒物检测仪|环境保护监测仪器|建怡实业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36" y="1816332"/>
            <a:ext cx="2688186" cy="113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310321" y="1327033"/>
            <a:ext cx="4504533" cy="4892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AS-Lung compare with reference instrument</a:t>
            </a:r>
            <a:endParaRPr lang="zh-TW" altLang="en-US" dirty="0"/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5240FB99-6545-4D09-BEE5-79EDAF465174}"/>
              </a:ext>
            </a:extLst>
          </p:cNvPr>
          <p:cNvSpPr/>
          <p:nvPr/>
        </p:nvSpPr>
        <p:spPr>
          <a:xfrm>
            <a:off x="2627697" y="3143663"/>
            <a:ext cx="235848" cy="334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71728D7-038C-4DD9-8A60-800168856C69}"/>
              </a:ext>
            </a:extLst>
          </p:cNvPr>
          <p:cNvSpPr txBox="1"/>
          <p:nvPr/>
        </p:nvSpPr>
        <p:spPr>
          <a:xfrm>
            <a:off x="421017" y="2983572"/>
            <a:ext cx="240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Reference instrument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73EA1DE-9F0B-408B-8416-D4E5B5B392B9}"/>
              </a:ext>
            </a:extLst>
          </p:cNvPr>
          <p:cNvSpPr txBox="1"/>
          <p:nvPr/>
        </p:nvSpPr>
        <p:spPr>
          <a:xfrm>
            <a:off x="2863545" y="2983572"/>
            <a:ext cx="116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AS-Lung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24E0C7B-65AD-4ED8-8845-666BCA81B51A}"/>
              </a:ext>
            </a:extLst>
          </p:cNvPr>
          <p:cNvSpPr txBox="1"/>
          <p:nvPr/>
        </p:nvSpPr>
        <p:spPr>
          <a:xfrm>
            <a:off x="274136" y="4048434"/>
            <a:ext cx="4750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Rename the filename of AS-Lung</a:t>
            </a:r>
          </a:p>
          <a:p>
            <a:r>
              <a:rPr lang="en-US" altLang="zh-TW" dirty="0"/>
              <a:t>Ex: 2020-09-27.csv </a:t>
            </a:r>
            <a:r>
              <a:rPr lang="en-US" altLang="zh-TW" dirty="0">
                <a:sym typeface="Wingdings" panose="05000000000000000000" pitchFamily="2" charset="2"/>
              </a:rPr>
              <a:t>AL-0001_2020-09-27.csv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The filename should be contain AS-Lung </a:t>
            </a:r>
            <a:r>
              <a:rPr lang="en-US" altLang="zh-TW" dirty="0" smtClean="0">
                <a:sym typeface="Wingdings" panose="05000000000000000000" pitchFamily="2" charset="2"/>
              </a:rPr>
              <a:t>ID</a:t>
            </a:r>
          </a:p>
          <a:p>
            <a:r>
              <a:rPr lang="en-US" altLang="zh-TW" dirty="0" smtClean="0">
                <a:sym typeface="Wingdings" panose="05000000000000000000" pitchFamily="2" charset="2"/>
              </a:rPr>
              <a:t>(</a:t>
            </a:r>
            <a:r>
              <a:rPr lang="en-US" altLang="zh-TW" dirty="0">
                <a:sym typeface="Wingdings" panose="05000000000000000000" pitchFamily="2" charset="2"/>
              </a:rPr>
              <a:t>AL-0001 or AL0001)</a:t>
            </a:r>
            <a:endParaRPr lang="zh-TW" altLang="en-US" dirty="0">
              <a:highlight>
                <a:srgbClr val="00FFFF"/>
              </a:highligh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292F94C-0604-4251-8B38-33167DB7D554}"/>
              </a:ext>
            </a:extLst>
          </p:cNvPr>
          <p:cNvSpPr txBox="1"/>
          <p:nvPr/>
        </p:nvSpPr>
        <p:spPr>
          <a:xfrm>
            <a:off x="274137" y="5182513"/>
            <a:ext cx="454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Rename the filename of reference standard</a:t>
            </a:r>
          </a:p>
          <a:p>
            <a:r>
              <a:rPr lang="en-US" altLang="zh-TW" dirty="0"/>
              <a:t>Ex: Grimm026.xls   </a:t>
            </a:r>
            <a:r>
              <a:rPr lang="en-US" altLang="zh-TW" dirty="0">
                <a:sym typeface="Wingdings" panose="05000000000000000000" pitchFamily="2" charset="2"/>
              </a:rPr>
              <a:t>standard_</a:t>
            </a:r>
            <a:r>
              <a:rPr lang="en-US" altLang="zh-TW" dirty="0"/>
              <a:t>Grimm026.xls</a:t>
            </a:r>
          </a:p>
          <a:p>
            <a:r>
              <a:rPr lang="en-US" altLang="zh-TW" dirty="0"/>
              <a:t>The filename should be contain </a:t>
            </a:r>
            <a:r>
              <a:rPr lang="en-US" altLang="zh-TW" dirty="0" smtClean="0"/>
              <a:t>“standard” </a:t>
            </a:r>
          </a:p>
          <a:p>
            <a:r>
              <a:rPr lang="en-US" altLang="zh-TW" dirty="0" smtClean="0"/>
              <a:t>and with excel data file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EFEA4A4-D56C-4D43-8FBB-B8A847EDDDFB}"/>
              </a:ext>
            </a:extLst>
          </p:cNvPr>
          <p:cNvSpPr txBox="1"/>
          <p:nvPr/>
        </p:nvSpPr>
        <p:spPr>
          <a:xfrm>
            <a:off x="6852908" y="3978516"/>
            <a:ext cx="4942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Data format of AS-Lung</a:t>
            </a:r>
          </a:p>
          <a:p>
            <a:r>
              <a:rPr lang="en-US" altLang="zh-TW" dirty="0"/>
              <a:t>Do not modify the data format of AL-Lung</a:t>
            </a:r>
            <a:endParaRPr lang="en-US" altLang="zh-TW" dirty="0">
              <a:sym typeface="Wingdings" panose="05000000000000000000" pitchFamily="2" charset="2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F2C2FEA-5008-4A53-AE66-A35BC3197873}"/>
              </a:ext>
            </a:extLst>
          </p:cNvPr>
          <p:cNvSpPr txBox="1"/>
          <p:nvPr/>
        </p:nvSpPr>
        <p:spPr>
          <a:xfrm>
            <a:off x="6852908" y="4534426"/>
            <a:ext cx="4942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Data format of reference instrument</a:t>
            </a:r>
          </a:p>
          <a:p>
            <a:r>
              <a:rPr lang="en-US" altLang="zh-TW" dirty="0"/>
              <a:t>Rename the column name of time and PM</a:t>
            </a:r>
          </a:p>
          <a:p>
            <a:r>
              <a:rPr lang="en-US" altLang="zh-TW" dirty="0"/>
              <a:t>Modify the data time format of time column</a:t>
            </a:r>
            <a:r>
              <a:rPr lang="en-US" altLang="zh-TW" dirty="0">
                <a:highlight>
                  <a:srgbClr val="00FFFF"/>
                </a:highlight>
              </a:rPr>
              <a:t> </a:t>
            </a:r>
            <a:endParaRPr lang="en-US" altLang="zh-TW" dirty="0">
              <a:highlight>
                <a:srgbClr val="00FFFF"/>
              </a:highlight>
              <a:sym typeface="Wingdings" panose="05000000000000000000" pitchFamily="2" charset="2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BA51455-E852-4203-97D7-F535FF55FE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028"/>
          <a:stretch/>
        </p:blipFill>
        <p:spPr>
          <a:xfrm>
            <a:off x="6933618" y="5401775"/>
            <a:ext cx="4781550" cy="864271"/>
          </a:xfrm>
          <a:prstGeom prst="rect">
            <a:avLst/>
          </a:prstGeom>
        </p:spPr>
      </p:pic>
      <p:sp>
        <p:nvSpPr>
          <p:cNvPr id="26" name="箭號: 向下 25">
            <a:extLst>
              <a:ext uri="{FF2B5EF4-FFF2-40B4-BE49-F238E27FC236}">
                <a16:creationId xmlns:a16="http://schemas.microsoft.com/office/drawing/2014/main" id="{576D4E71-ECA9-44CB-AA69-C22FAC6E4164}"/>
              </a:ext>
            </a:extLst>
          </p:cNvPr>
          <p:cNvSpPr/>
          <p:nvPr/>
        </p:nvSpPr>
        <p:spPr>
          <a:xfrm rot="10800000">
            <a:off x="9163250" y="3143662"/>
            <a:ext cx="177919" cy="235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0AFD781D-3386-4106-8A8E-AE0B6EDA915C}"/>
              </a:ext>
            </a:extLst>
          </p:cNvPr>
          <p:cNvSpPr/>
          <p:nvPr/>
        </p:nvSpPr>
        <p:spPr>
          <a:xfrm>
            <a:off x="310321" y="3496603"/>
            <a:ext cx="4605380" cy="533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Rename </a:t>
            </a:r>
            <a:r>
              <a:rPr lang="en-US" altLang="zh-TW" dirty="0"/>
              <a:t>the filename to fit the python code</a:t>
            </a:r>
            <a:endParaRPr lang="zh-TW" altLang="en-US" dirty="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AE180FB7-17AB-49E4-A578-B90FCB435744}"/>
              </a:ext>
            </a:extLst>
          </p:cNvPr>
          <p:cNvSpPr/>
          <p:nvPr/>
        </p:nvSpPr>
        <p:spPr>
          <a:xfrm>
            <a:off x="6913712" y="3456107"/>
            <a:ext cx="4605380" cy="533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Rename </a:t>
            </a:r>
            <a:r>
              <a:rPr lang="en-US" altLang="zh-TW" dirty="0"/>
              <a:t>the </a:t>
            </a:r>
            <a:r>
              <a:rPr lang="en-US" altLang="zh-TW" dirty="0" smtClean="0"/>
              <a:t>column name </a:t>
            </a:r>
            <a:r>
              <a:rPr lang="en-US" altLang="zh-TW" dirty="0"/>
              <a:t>to fit the 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python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1C72E834-6B5F-4150-BBB4-4E1BF9AF5908}"/>
              </a:ext>
            </a:extLst>
          </p:cNvPr>
          <p:cNvSpPr/>
          <p:nvPr/>
        </p:nvSpPr>
        <p:spPr>
          <a:xfrm>
            <a:off x="6913712" y="2234842"/>
            <a:ext cx="4605380" cy="533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Select regression model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DE6697C-A821-4D68-A91B-4E58FD5C2AD7}"/>
              </a:ext>
            </a:extLst>
          </p:cNvPr>
          <p:cNvSpPr txBox="1"/>
          <p:nvPr/>
        </p:nvSpPr>
        <p:spPr>
          <a:xfrm>
            <a:off x="6913712" y="2774330"/>
            <a:ext cx="505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Simple linear </a:t>
            </a:r>
            <a:r>
              <a:rPr lang="en-US" altLang="zh-TW" dirty="0" smtClean="0"/>
              <a:t>regression or Two </a:t>
            </a:r>
            <a:r>
              <a:rPr lang="en-US" altLang="zh-TW" dirty="0"/>
              <a:t>segments regression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E65F89A-0596-469E-A62B-E4DB94043091}"/>
              </a:ext>
            </a:extLst>
          </p:cNvPr>
          <p:cNvSpPr/>
          <p:nvPr/>
        </p:nvSpPr>
        <p:spPr>
          <a:xfrm>
            <a:off x="6913712" y="1270811"/>
            <a:ext cx="4605380" cy="3707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Calibration factor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6395B33-5BA0-44BC-B457-D96D517C0001}"/>
              </a:ext>
            </a:extLst>
          </p:cNvPr>
          <p:cNvSpPr txBox="1"/>
          <p:nvPr/>
        </p:nvSpPr>
        <p:spPr>
          <a:xfrm>
            <a:off x="6913712" y="1583256"/>
            <a:ext cx="421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Factors </a:t>
            </a:r>
            <a:r>
              <a:rPr lang="en-US" altLang="zh-TW" dirty="0"/>
              <a:t>of PM</a:t>
            </a:r>
            <a:r>
              <a:rPr lang="en-US" altLang="zh-TW" baseline="-25000" dirty="0"/>
              <a:t>1</a:t>
            </a:r>
            <a:r>
              <a:rPr lang="en-US" altLang="zh-TW" dirty="0"/>
              <a:t> and PM</a:t>
            </a:r>
            <a:r>
              <a:rPr lang="en-US" altLang="zh-TW" baseline="-25000" dirty="0"/>
              <a:t>2.5</a:t>
            </a:r>
            <a:r>
              <a:rPr lang="en-US" altLang="zh-TW" dirty="0"/>
              <a:t> will be </a:t>
            </a:r>
            <a:r>
              <a:rPr lang="en-US" altLang="zh-TW" dirty="0" smtClean="0"/>
              <a:t>reported since PM10 of G3 sensor is not reliable.</a:t>
            </a:r>
            <a:endParaRPr lang="zh-TW" altLang="en-US" dirty="0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Rationale </a:t>
            </a:r>
            <a:r>
              <a:rPr lang="en-US" altLang="zh-TW" dirty="0"/>
              <a:t>of </a:t>
            </a:r>
            <a:r>
              <a:rPr lang="en-US" altLang="zh-TW" dirty="0" smtClean="0"/>
              <a:t>calibration factor</a:t>
            </a:r>
            <a:endParaRPr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5359285" y="5248763"/>
            <a:ext cx="1029903" cy="457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19" name="動作按鈕: 下一項 18">
            <a:hlinkClick r:id="" action="ppaction://hlinkshowjump?jump=nextslide" highlightClick="1"/>
          </p:cNvPr>
          <p:cNvSpPr/>
          <p:nvPr/>
        </p:nvSpPr>
        <p:spPr>
          <a:xfrm>
            <a:off x="11503705" y="3110858"/>
            <a:ext cx="480315" cy="35294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104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C37F1-AE41-4A67-8C53-0E26814D8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35023"/>
          </a:xfrm>
        </p:spPr>
        <p:txBody>
          <a:bodyPr/>
          <a:lstStyle/>
          <a:p>
            <a:r>
              <a:rPr lang="en-US" altLang="zh-TW" dirty="0" smtClean="0"/>
              <a:t>Regression 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FCBA98-64BE-46CC-9D68-EA57B5647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1229714"/>
            <a:ext cx="4937760" cy="4023359"/>
          </a:xfrm>
        </p:spPr>
        <p:txBody>
          <a:bodyPr/>
          <a:lstStyle/>
          <a:p>
            <a:r>
              <a:rPr lang="en-US" altLang="zh-TW" dirty="0"/>
              <a:t>Simple linear </a:t>
            </a:r>
            <a:r>
              <a:rPr lang="en-US" altLang="zh-TW" dirty="0" smtClean="0"/>
              <a:t>regression	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AF16D3C-6D12-4DCE-8E93-7642CAE83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229715"/>
            <a:ext cx="4937760" cy="4023360"/>
          </a:xfrm>
        </p:spPr>
        <p:txBody>
          <a:bodyPr/>
          <a:lstStyle/>
          <a:p>
            <a:r>
              <a:rPr lang="en-US" altLang="zh-TW" dirty="0"/>
              <a:t>Two segments </a:t>
            </a:r>
            <a:r>
              <a:rPr lang="en-US" altLang="zh-TW" dirty="0" smtClean="0"/>
              <a:t>regression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059C15-6297-484A-A88C-486572D7A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0" y="1798895"/>
            <a:ext cx="5283266" cy="3454178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246C8610-D16B-4882-B0B3-C8C31B489F30}"/>
              </a:ext>
            </a:extLst>
          </p:cNvPr>
          <p:cNvCxnSpPr>
            <a:cxnSpLocks/>
          </p:cNvCxnSpPr>
          <p:nvPr/>
        </p:nvCxnSpPr>
        <p:spPr>
          <a:xfrm flipV="1">
            <a:off x="6518246" y="4518042"/>
            <a:ext cx="385893" cy="3355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FCC644B-BD1A-40AB-8281-EEF27C675574}"/>
              </a:ext>
            </a:extLst>
          </p:cNvPr>
          <p:cNvCxnSpPr/>
          <p:nvPr/>
        </p:nvCxnSpPr>
        <p:spPr>
          <a:xfrm flipV="1">
            <a:off x="6937695" y="2479518"/>
            <a:ext cx="3523377" cy="19462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1A8E845-B3D0-4CD7-90CF-9C453A5E6A6F}"/>
              </a:ext>
            </a:extLst>
          </p:cNvPr>
          <p:cNvCxnSpPr/>
          <p:nvPr/>
        </p:nvCxnSpPr>
        <p:spPr>
          <a:xfrm>
            <a:off x="6711192" y="3241393"/>
            <a:ext cx="192947" cy="11172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3774DAB-B6B5-4421-B071-8E902E78FBFF}"/>
              </a:ext>
            </a:extLst>
          </p:cNvPr>
          <p:cNvSpPr txBox="1"/>
          <p:nvPr/>
        </p:nvSpPr>
        <p:spPr>
          <a:xfrm>
            <a:off x="6635691" y="2855421"/>
            <a:ext cx="166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Breaking point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6" y="1798895"/>
            <a:ext cx="5288561" cy="3454178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578543" y="5628976"/>
            <a:ext cx="901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When run the python code, we can select regression model.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36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209EB7-90BE-4F23-A1AE-FF4425A0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How to run the Python </a:t>
            </a:r>
            <a:r>
              <a:rPr lang="en-US" altLang="zh-TW" dirty="0" smtClean="0"/>
              <a:t>Code (1)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80094D7-4C95-4702-A2C9-C08B45EB3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 Open PyCharm -&gt; project -&gt; run.py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35142"/>
          <a:stretch/>
        </p:blipFill>
        <p:spPr>
          <a:xfrm>
            <a:off x="1010653" y="1764719"/>
            <a:ext cx="7709836" cy="4533900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 rot="8722724">
            <a:off x="3438672" y="2354883"/>
            <a:ext cx="949417" cy="29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205213" y="2164588"/>
            <a:ext cx="103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Step 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向右箭號 8"/>
          <p:cNvSpPr/>
          <p:nvPr/>
        </p:nvSpPr>
        <p:spPr>
          <a:xfrm rot="8722724">
            <a:off x="1820024" y="4586341"/>
            <a:ext cx="949417" cy="29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675641" y="4225951"/>
            <a:ext cx="103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Step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4543974" y="5873121"/>
            <a:ext cx="949417" cy="29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826042" y="5823901"/>
            <a:ext cx="103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Step 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807116" y="1414914"/>
            <a:ext cx="30608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Step 1:</a:t>
            </a:r>
          </a:p>
          <a:p>
            <a:r>
              <a:rPr lang="en-US" altLang="zh-TW" dirty="0" smtClean="0"/>
              <a:t>Copy raw data to the </a:t>
            </a:r>
            <a:r>
              <a:rPr lang="en-US" altLang="zh-TW" dirty="0"/>
              <a:t>folder of “</a:t>
            </a:r>
            <a:r>
              <a:rPr lang="en-US" altLang="zh-TW" dirty="0" err="1"/>
              <a:t>ASLung_Calibration_Factor_RawData</a:t>
            </a:r>
            <a:r>
              <a:rPr lang="en-US" altLang="zh-TW" dirty="0" smtClean="0"/>
              <a:t>”</a:t>
            </a:r>
          </a:p>
          <a:p>
            <a:endParaRPr lang="en-US" altLang="zh-TW" dirty="0"/>
          </a:p>
          <a:p>
            <a:r>
              <a:rPr lang="en-US" altLang="zh-TW" dirty="0" smtClean="0"/>
              <a:t>Step 2:</a:t>
            </a:r>
          </a:p>
          <a:p>
            <a:r>
              <a:rPr lang="en-US" altLang="zh-TW" dirty="0" smtClean="0"/>
              <a:t>Open run.py (double click)</a:t>
            </a:r>
          </a:p>
          <a:p>
            <a:endParaRPr lang="en-US" altLang="zh-TW" dirty="0"/>
          </a:p>
          <a:p>
            <a:r>
              <a:rPr lang="en-US" altLang="zh-TW" dirty="0" smtClean="0"/>
              <a:t>Step 3:</a:t>
            </a:r>
          </a:p>
          <a:p>
            <a:r>
              <a:rPr lang="en-US" altLang="zh-TW" dirty="0" smtClean="0"/>
              <a:t>Run the python 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13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050CFC5-B2E1-4230-BDA7-864DF6109C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32" t="-1455" r="34679" b="1455"/>
          <a:stretch/>
        </p:blipFill>
        <p:spPr>
          <a:xfrm>
            <a:off x="9050546" y="1643464"/>
            <a:ext cx="3011848" cy="19851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D209EB7-90BE-4F23-A1AE-FF4425A0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How to run the Python Code </a:t>
            </a:r>
            <a:r>
              <a:rPr lang="en-US" altLang="zh-TW" dirty="0" smtClean="0"/>
              <a:t>(2)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80094D7-4C95-4702-A2C9-C08B45EB3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72" y="1247312"/>
            <a:ext cx="10058400" cy="5326744"/>
          </a:xfrm>
        </p:spPr>
        <p:txBody>
          <a:bodyPr>
            <a:normAutofit/>
          </a:bodyPr>
          <a:lstStyle/>
          <a:p>
            <a:r>
              <a:rPr lang="en-US" altLang="zh-TW" dirty="0"/>
              <a:t>2. Select 1) </a:t>
            </a:r>
            <a:r>
              <a:rPr lang="en-US" altLang="zh-TW" dirty="0" err="1"/>
              <a:t>ASLung</a:t>
            </a:r>
            <a:r>
              <a:rPr lang="en-US" altLang="zh-TW" dirty="0"/>
              <a:t> calibration factor from reference </a:t>
            </a:r>
            <a:r>
              <a:rPr lang="en-US" altLang="zh-TW" dirty="0" smtClean="0"/>
              <a:t>instrument to </a:t>
            </a:r>
            <a:r>
              <a:rPr lang="en-US" altLang="zh-TW" dirty="0"/>
              <a:t>run the python code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smtClean="0"/>
              <a:t>3</a:t>
            </a:r>
            <a:r>
              <a:rPr lang="en-US" altLang="zh-TW" dirty="0"/>
              <a:t>. Select  Regression model and input PM value after “Maximum concentration of standard PM”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smtClean="0"/>
              <a:t>4. The python code will automatically average data to 1 minutes.</a:t>
            </a:r>
          </a:p>
          <a:p>
            <a:r>
              <a:rPr lang="en-US" altLang="zh-TW" dirty="0" smtClean="0"/>
              <a:t>5.</a:t>
            </a:r>
            <a:r>
              <a:rPr lang="en-US" altLang="zh-TW" dirty="0"/>
              <a:t> The python code </a:t>
            </a:r>
            <a:r>
              <a:rPr lang="en-US" altLang="zh-TW" dirty="0" smtClean="0"/>
              <a:t> also select </a:t>
            </a:r>
            <a:r>
              <a:rPr lang="en-US" altLang="zh-TW" dirty="0"/>
              <a:t>the calibration range </a:t>
            </a:r>
            <a:r>
              <a:rPr lang="en-US" altLang="zh-TW" dirty="0" smtClean="0"/>
              <a:t>from 1 to max value of input after the   maximum value of the data set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9733641-0960-4D78-9D4B-B2B7F55249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394"/>
          <a:stretch/>
        </p:blipFill>
        <p:spPr>
          <a:xfrm>
            <a:off x="1365280" y="1643464"/>
            <a:ext cx="7191331" cy="215365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橢圓 3"/>
          <p:cNvSpPr/>
          <p:nvPr/>
        </p:nvSpPr>
        <p:spPr>
          <a:xfrm>
            <a:off x="8996113" y="2790451"/>
            <a:ext cx="1808690" cy="120913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下箭號 5"/>
          <p:cNvSpPr/>
          <p:nvPr/>
        </p:nvSpPr>
        <p:spPr>
          <a:xfrm rot="4456737">
            <a:off x="8476838" y="2888023"/>
            <a:ext cx="343781" cy="714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97279" y="4248457"/>
            <a:ext cx="8951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3.1 Maximum concentration of standard PM is the highest concentration of the regression.</a:t>
            </a:r>
          </a:p>
          <a:p>
            <a:r>
              <a:rPr lang="en-US" altLang="zh-TW" dirty="0" smtClean="0"/>
              <a:t>3.2 We use 200 (chamber) or 150 (hood) as maximum value.</a:t>
            </a:r>
          </a:p>
          <a:p>
            <a:r>
              <a:rPr lang="en-US" altLang="zh-TW" dirty="0" smtClean="0"/>
              <a:t>3.2 If max value is 200, the calibration range is  from 1 to 200.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8385" y="4542008"/>
            <a:ext cx="1631388" cy="1000717"/>
          </a:xfrm>
          <a:prstGeom prst="rect">
            <a:avLst/>
          </a:prstGeom>
        </p:spPr>
      </p:pic>
      <p:sp>
        <p:nvSpPr>
          <p:cNvPr id="13" name="動作按鈕: 下一項 12">
            <a:hlinkClick r:id="" action="ppaction://hlinkshowjump?jump=nextslide" highlightClick="1"/>
          </p:cNvPr>
          <p:cNvSpPr/>
          <p:nvPr/>
        </p:nvSpPr>
        <p:spPr>
          <a:xfrm>
            <a:off x="10472286" y="5630779"/>
            <a:ext cx="740197" cy="4042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78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209EB7-90BE-4F23-A1AE-FF4425A0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How to run the Python Code </a:t>
            </a:r>
            <a:r>
              <a:rPr lang="en-US" altLang="zh-TW" dirty="0" smtClean="0"/>
              <a:t>(2)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9</a:t>
            </a:fld>
            <a:endParaRPr 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217" y="1442771"/>
            <a:ext cx="7171440" cy="46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1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1093</TotalTime>
  <Words>1158</Words>
  <Application>Microsoft Office PowerPoint</Application>
  <PresentationFormat>寬螢幕</PresentationFormat>
  <Paragraphs>246</Paragraphs>
  <Slides>24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新細明體</vt:lpstr>
      <vt:lpstr>Arial</vt:lpstr>
      <vt:lpstr>Calibri</vt:lpstr>
      <vt:lpstr>Calibri Light</vt:lpstr>
      <vt:lpstr>Cambria Math</vt:lpstr>
      <vt:lpstr>Wingdings</vt:lpstr>
      <vt:lpstr>回顧</vt:lpstr>
      <vt:lpstr>Advanced Institute on Health Investigation and Air Sensing for Asian Pollution  (AI on Hi-ASAP)</vt:lpstr>
      <vt:lpstr>Outline</vt:lpstr>
      <vt:lpstr>Get calibration factor from reference instrument</vt:lpstr>
      <vt:lpstr>Rationale of calibration factor</vt:lpstr>
      <vt:lpstr>Rationale of calibration factor</vt:lpstr>
      <vt:lpstr>Regression model</vt:lpstr>
      <vt:lpstr>How to run the Python Code (1)</vt:lpstr>
      <vt:lpstr>How to run the Python Code (2)</vt:lpstr>
      <vt:lpstr>How to run the Python Code (2)</vt:lpstr>
      <vt:lpstr>How to run the Python Code (3)</vt:lpstr>
      <vt:lpstr>Google sheet </vt:lpstr>
      <vt:lpstr>Data cleaning</vt:lpstr>
      <vt:lpstr>What data cleaning tasks need to be done</vt:lpstr>
      <vt:lpstr>Remove ghost peak</vt:lpstr>
      <vt:lpstr>What data cleaning tasks need to be done</vt:lpstr>
      <vt:lpstr>Google sheet </vt:lpstr>
      <vt:lpstr>Calibration factor API</vt:lpstr>
      <vt:lpstr>Data prepare</vt:lpstr>
      <vt:lpstr>How to run data cleaning</vt:lpstr>
      <vt:lpstr>How to run data cleaning</vt:lpstr>
      <vt:lpstr>Step of data cleaning will remind again when run the python code</vt:lpstr>
      <vt:lpstr>Open CSV file after calibrated</vt:lpstr>
      <vt:lpstr>How to update calibration factor API link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AS-Lung Data QA/QC</dc:title>
  <dc:creator>chunhu</dc:creator>
  <cp:lastModifiedBy>chunhu</cp:lastModifiedBy>
  <cp:revision>62</cp:revision>
  <cp:lastPrinted>2020-09-28T08:32:01Z</cp:lastPrinted>
  <dcterms:created xsi:type="dcterms:W3CDTF">2020-09-26T07:11:16Z</dcterms:created>
  <dcterms:modified xsi:type="dcterms:W3CDTF">2020-09-30T06:56:48Z</dcterms:modified>
</cp:coreProperties>
</file>